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97" r:id="rId2"/>
    <p:sldId id="303" r:id="rId3"/>
    <p:sldId id="307" r:id="rId4"/>
    <p:sldId id="287" r:id="rId5"/>
    <p:sldId id="276" r:id="rId6"/>
    <p:sldId id="271" r:id="rId7"/>
    <p:sldId id="268" r:id="rId8"/>
    <p:sldId id="269" r:id="rId9"/>
    <p:sldId id="270" r:id="rId10"/>
    <p:sldId id="292" r:id="rId11"/>
    <p:sldId id="308" r:id="rId12"/>
    <p:sldId id="309" r:id="rId13"/>
    <p:sldId id="310" r:id="rId14"/>
    <p:sldId id="259" r:id="rId15"/>
    <p:sldId id="260" r:id="rId16"/>
    <p:sldId id="306" r:id="rId17"/>
    <p:sldId id="305" r:id="rId18"/>
    <p:sldId id="263" r:id="rId19"/>
    <p:sldId id="304" r:id="rId20"/>
    <p:sldId id="295" r:id="rId21"/>
    <p:sldId id="293" r:id="rId22"/>
    <p:sldId id="294" r:id="rId23"/>
    <p:sldId id="285" r:id="rId24"/>
    <p:sldId id="298" r:id="rId25"/>
    <p:sldId id="299" r:id="rId26"/>
    <p:sldId id="300" r:id="rId27"/>
    <p:sldId id="311" r:id="rId28"/>
    <p:sldId id="296" r:id="rId29"/>
    <p:sldId id="267" r:id="rId30"/>
    <p:sldId id="302" r:id="rId31"/>
    <p:sldId id="284" r:id="rId32"/>
    <p:sldId id="274" r:id="rId33"/>
    <p:sldId id="275" r:id="rId34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84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4AEEB01-0792-45D5-86F2-CEF723FA3F4A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C97B958-DAA5-4180-8C14-9ECE7E7EB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00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D6F1311-313F-4F9C-882F-1D3044F73F44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DA753F6-79C9-4B57-B011-D183989D4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5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 between rocket engine</a:t>
            </a:r>
            <a:r>
              <a:rPr lang="en-US" baseline="0" dirty="0" smtClean="0"/>
              <a:t> and motor?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1AEEF-96ED-457D-B0BA-6C95C03C92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4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906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0FEC8-0B89-417B-9F8F-7A5494211F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8"/>
          <p:cNvSpPr>
            <a:spLocks noGrp="1"/>
          </p:cNvSpPr>
          <p:nvPr>
            <p:ph type="title"/>
          </p:nvPr>
        </p:nvSpPr>
        <p:spPr>
          <a:xfrm>
            <a:off x="892233" y="86805"/>
            <a:ext cx="5225519" cy="71596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>
              <a:defRPr sz="4800" baseline="0"/>
            </a:lvl1pPr>
          </a:lstStyle>
          <a:p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6096000"/>
            <a:ext cx="2590800" cy="381000"/>
          </a:xfrm>
        </p:spPr>
        <p:txBody>
          <a:bodyPr>
            <a:normAutofit/>
          </a:bodyPr>
          <a:lstStyle>
            <a:lvl1pPr marL="36576" indent="0">
              <a:buNone/>
              <a:defRPr sz="1800"/>
            </a:lvl1pPr>
          </a:lstStyle>
          <a:p>
            <a:pPr lvl="0"/>
            <a:r>
              <a:rPr lang="en-US" sz="1800" dirty="0" smtClean="0"/>
              <a:t>PRESENTER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066800" y="1165860"/>
            <a:ext cx="6477000" cy="9677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121161" y="3581400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0FEC8-0B89-417B-9F8F-7A5494211FB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838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838200" y="0"/>
            <a:ext cx="0" cy="6865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54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066800" y="1165860"/>
            <a:ext cx="6477000" cy="9677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121161" y="3581400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 rot="16200000">
            <a:off x="-1036636" y="3475037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0FEC8-0B89-417B-9F8F-7A5494211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39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DC748AB7-8CDC-4BE0-8A10-89721EB427DF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DAFFF-68CA-4717-9221-25C6EC56C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8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036636" y="3475037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0FEC8-0B89-417B-9F8F-7A5494211F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892233" y="86805"/>
            <a:ext cx="7489767" cy="67519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>
              <a:defRPr sz="4800" b="0" i="0" baseline="0"/>
            </a:lvl1pPr>
          </a:lstStyle>
          <a:p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6096000"/>
            <a:ext cx="2590800" cy="381000"/>
          </a:xfrm>
        </p:spPr>
        <p:txBody>
          <a:bodyPr>
            <a:normAutofit/>
          </a:bodyPr>
          <a:lstStyle>
            <a:lvl1pPr marL="36576" indent="0">
              <a:buNone/>
              <a:defRPr sz="1800"/>
            </a:lvl1pPr>
          </a:lstStyle>
          <a:p>
            <a:pPr lvl="0"/>
            <a:r>
              <a:rPr lang="en-US" sz="1800" dirty="0" smtClean="0"/>
              <a:t>PRESENTER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69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432F75-9E3B-4F69-A47A-9897CEF0B213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23AB-E295-4A5E-A521-E75405D22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5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92233" y="86805"/>
            <a:ext cx="5225519" cy="71596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902624" y="9906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763000" y="6438759"/>
            <a:ext cx="257908" cy="3281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A80FEC8-0B89-417B-9F8F-7A5494211FB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838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6865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 rot="16200000">
            <a:off x="-263685" y="3236268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Apex</a:t>
            </a:r>
            <a:endParaRPr lang="en-US" sz="2400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8600" y="6203460"/>
            <a:ext cx="762000" cy="3946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5442" y="6143450"/>
            <a:ext cx="831917" cy="51469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6073789"/>
            <a:ext cx="685800" cy="6540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6080022"/>
            <a:ext cx="641552" cy="641552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575752" y="10822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TRL:#</a:t>
            </a:r>
          </a:p>
          <a:p>
            <a:r>
              <a:rPr lang="en-US" dirty="0" smtClean="0"/>
              <a:t>Risk: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979"/>
            <a:ext cx="879315" cy="84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800" kern="1200" baseline="0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23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1"/>
        </a:buClr>
        <a:buSzPct val="85000"/>
        <a:buFont typeface="Arial"/>
        <a:buChar char="○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microsoft.com/office/2007/relationships/hdphoto" Target="../media/hdphoto8.wdp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689860"/>
            <a:ext cx="6477000" cy="967740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DR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81800" y="3429000"/>
            <a:ext cx="14290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1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0994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62000" y="990600"/>
            <a:ext cx="38100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Outer Holes</a:t>
            </a:r>
          </a:p>
          <a:p>
            <a:pPr lvl="1"/>
            <a:r>
              <a:rPr lang="en-US" dirty="0" smtClean="0"/>
              <a:t>Diameter: 0.052in</a:t>
            </a:r>
          </a:p>
          <a:p>
            <a:pPr lvl="1"/>
            <a:r>
              <a:rPr lang="en-US" dirty="0" smtClean="0"/>
              <a:t>Angle: 75</a:t>
            </a:r>
            <a:r>
              <a:rPr lang="en-US" baseline="30000" dirty="0" smtClean="0"/>
              <a:t>o</a:t>
            </a:r>
            <a:r>
              <a:rPr lang="en-US" dirty="0" smtClean="0"/>
              <a:t> from horizontal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Inner Holes</a:t>
            </a:r>
          </a:p>
          <a:p>
            <a:pPr lvl="1"/>
            <a:r>
              <a:rPr lang="en-US" dirty="0" smtClean="0"/>
              <a:t>Diameter: 0.026in</a:t>
            </a:r>
          </a:p>
          <a:p>
            <a:pPr lvl="1"/>
            <a:r>
              <a:rPr lang="en-US" dirty="0" smtClean="0"/>
              <a:t>Angle: 90</a:t>
            </a:r>
            <a:r>
              <a:rPr lang="en-US" baseline="30000" dirty="0" smtClean="0"/>
              <a:t>o</a:t>
            </a:r>
            <a:r>
              <a:rPr lang="en-US" dirty="0" smtClean="0"/>
              <a:t> from horizontal</a:t>
            </a:r>
          </a:p>
          <a:p>
            <a:r>
              <a:rPr lang="en-US" dirty="0" smtClean="0"/>
              <a:t>Impingement Point</a:t>
            </a:r>
          </a:p>
          <a:p>
            <a:pPr lvl="1"/>
            <a:r>
              <a:rPr lang="en-US" dirty="0" smtClean="0"/>
              <a:t>2in below lower injector face</a:t>
            </a:r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</a:t>
            </a:r>
            <a:endParaRPr lang="en-US" dirty="0"/>
          </a:p>
        </p:txBody>
      </p:sp>
      <p:pic>
        <p:nvPicPr>
          <p:cNvPr id="3" name="Picture 2" descr="C:\Users\Kris\Desktop\Dropbox\Aero 401 (MINE)\CutViewInjector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914400"/>
            <a:ext cx="4977953" cy="2266950"/>
          </a:xfrm>
          <a:prstGeom prst="rect">
            <a:avLst/>
          </a:prstGeom>
          <a:noFill/>
        </p:spPr>
      </p:pic>
      <p:pic>
        <p:nvPicPr>
          <p:cNvPr id="1027" name="Picture 3" descr="C:\Users\Kris\Desktop\Dropbox\Aero 401 (MINE)\BottomView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3352800"/>
            <a:ext cx="2743200" cy="25849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4x1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8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2"/>
          </p:nvPr>
        </p:nvSpPr>
        <p:spPr>
          <a:xfrm>
            <a:off x="914400" y="4114800"/>
            <a:ext cx="76962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Flow without the top coin</a:t>
            </a:r>
          </a:p>
          <a:p>
            <a:r>
              <a:rPr lang="en-US" dirty="0" smtClean="0"/>
              <a:t>Flow is highly dependant on position of injector coin relative to incoming flow</a:t>
            </a:r>
          </a:p>
          <a:p>
            <a:endParaRPr lang="en-US" dirty="0"/>
          </a:p>
        </p:txBody>
      </p:sp>
      <p:pic>
        <p:nvPicPr>
          <p:cNvPr id="2052" name="Picture 4" descr="C:\Users\Kris\Desktop\Dropbox\Aero 401 (MINE)\800 Psi\Redo_FlowSimExlcudeTopPart2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3892549" cy="2758343"/>
          </a:xfrm>
          <a:prstGeom prst="rect">
            <a:avLst/>
          </a:prstGeom>
          <a:noFill/>
        </p:spPr>
      </p:pic>
      <p:pic>
        <p:nvPicPr>
          <p:cNvPr id="2053" name="Picture 5" descr="C:\Users\Kris\Desktop\Dropbox\Aero 401 (MINE)\800 Psi\Redo_FlowSimExlcudeTopPartDIFANGLE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925" y="990600"/>
            <a:ext cx="4284075" cy="2763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4x1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00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</a:t>
            </a:r>
            <a:endParaRPr lang="en-US" dirty="0"/>
          </a:p>
        </p:txBody>
      </p:sp>
      <p:pic>
        <p:nvPicPr>
          <p:cNvPr id="1026" name="Picture 2" descr="C:\Users\Kris\Desktop\Dropbox\Aero 401 (MINE)\FlowSimTopPar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974" y="1066800"/>
            <a:ext cx="4429626" cy="3581400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1066800"/>
            <a:ext cx="3810000" cy="4953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Top coin channels flow so the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flow is evenly distributed through the outer holes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4x1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smtClean="0"/>
              <a:t>Combustion Chamber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89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838200" y="0"/>
            <a:ext cx="7620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6800" y="152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Fuel Selection &amp; Grain Geometry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1031576"/>
            <a:ext cx="4442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 smtClean="0"/>
              <a:t>Ideal Fuel Properties</a:t>
            </a:r>
            <a:endParaRPr lang="en-US" sz="36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908079"/>
            <a:ext cx="61064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Fuel Choice: HTPB</a:t>
            </a:r>
          </a:p>
          <a:p>
            <a:r>
              <a:rPr lang="en-US" sz="2800" dirty="0" smtClean="0"/>
              <a:t>(Hydroxyl-Terminated </a:t>
            </a:r>
            <a:r>
              <a:rPr lang="en-US" sz="2800" dirty="0" err="1" smtClean="0"/>
              <a:t>Polybutadiene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21" name="Content Placeholder 1"/>
          <p:cNvSpPr>
            <a:spLocks noGrp="1"/>
          </p:cNvSpPr>
          <p:nvPr>
            <p:ph sz="half" idx="1"/>
          </p:nvPr>
        </p:nvSpPr>
        <p:spPr>
          <a:xfrm>
            <a:off x="1567869" y="1677907"/>
            <a:ext cx="6490138" cy="2741693"/>
          </a:xfrm>
        </p:spPr>
        <p:txBody>
          <a:bodyPr>
            <a:normAutofit/>
          </a:bodyPr>
          <a:lstStyle/>
          <a:p>
            <a:r>
              <a:rPr lang="en-US" sz="2800" dirty="0"/>
              <a:t>Casted Fuel</a:t>
            </a:r>
          </a:p>
          <a:p>
            <a:r>
              <a:rPr lang="en-US" sz="2800" dirty="0"/>
              <a:t>Good </a:t>
            </a:r>
            <a:r>
              <a:rPr lang="en-US" sz="2800" dirty="0" err="1"/>
              <a:t>Isp</a:t>
            </a:r>
            <a:r>
              <a:rPr lang="en-US" sz="2800" dirty="0"/>
              <a:t> (at least 200 sec)</a:t>
            </a:r>
          </a:p>
          <a:p>
            <a:r>
              <a:rPr lang="en-US" sz="2800" dirty="0"/>
              <a:t>Low Combustion Temperature</a:t>
            </a:r>
          </a:p>
          <a:p>
            <a:r>
              <a:rPr lang="en-US" sz="2800" dirty="0"/>
              <a:t>Proven and Reliable fuel</a:t>
            </a:r>
          </a:p>
          <a:p>
            <a:r>
              <a:rPr lang="en-US" sz="2800" dirty="0"/>
              <a:t>Good </a:t>
            </a:r>
            <a:r>
              <a:rPr lang="en-US" sz="2800" dirty="0" smtClean="0"/>
              <a:t>Stability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55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838200" y="0"/>
            <a:ext cx="7620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6800" y="152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Fuel Properties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1447800" y="13716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3.5 N2O : 1 HTPB</a:t>
            </a:r>
            <a:endParaRPr lang="en-US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0" y="2209800"/>
            <a:ext cx="57912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Chamber Temperature: 	2400 K</a:t>
            </a:r>
          </a:p>
          <a:p>
            <a:r>
              <a:rPr lang="en-US" sz="2000" dirty="0" smtClean="0"/>
              <a:t>(Allows for more material flexibility in the nozzle)</a:t>
            </a:r>
          </a:p>
          <a:p>
            <a:r>
              <a:rPr lang="en-US" sz="2400" dirty="0" err="1" smtClean="0"/>
              <a:t>I</a:t>
            </a:r>
            <a:r>
              <a:rPr lang="en-US" sz="2400" baseline="-25000" dirty="0" err="1" smtClean="0"/>
              <a:t>sp</a:t>
            </a:r>
            <a:r>
              <a:rPr lang="en-US" sz="2400" dirty="0" smtClean="0"/>
              <a:t>:				203 s</a:t>
            </a:r>
          </a:p>
          <a:p>
            <a:r>
              <a:rPr lang="en-US" sz="2400" dirty="0" err="1" smtClean="0"/>
              <a:t>C</a:t>
            </a:r>
            <a:r>
              <a:rPr lang="en-US" sz="2400" baseline="-25000" dirty="0" err="1" smtClean="0"/>
              <a:t>f</a:t>
            </a:r>
            <a:r>
              <a:rPr lang="en-US" sz="2400" dirty="0" smtClean="0"/>
              <a:t>:				1.39</a:t>
            </a:r>
          </a:p>
          <a:p>
            <a:r>
              <a:rPr lang="en-US" sz="2400" dirty="0" smtClean="0"/>
              <a:t>C*:				1434 m/s</a:t>
            </a:r>
          </a:p>
          <a:p>
            <a:r>
              <a:rPr lang="en-US" sz="2400" dirty="0" smtClean="0"/>
              <a:t>ε:				3.25</a:t>
            </a:r>
          </a:p>
          <a:p>
            <a:r>
              <a:rPr lang="en-US" sz="2400" dirty="0" smtClean="0"/>
              <a:t>Gamma:			1.31</a:t>
            </a:r>
          </a:p>
          <a:p>
            <a:r>
              <a:rPr lang="en-US" sz="2400" dirty="0" smtClean="0"/>
              <a:t>Molar Mass:			21.95 g/mol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57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748" l="0" r="100000">
                        <a14:foregroundMark x1="14039" y1="0" x2="0" y2="35772"/>
                        <a14:foregroundMark x1="0" y1="93902" x2="99898" y2="96341"/>
                        <a14:foregroundMark x1="31129" y1="62602" x2="38657" y2="69919"/>
                        <a14:foregroundMark x1="63479" y1="42683" x2="63886" y2="50407"/>
                        <a14:foregroundMark x1="11089" y1="48780" x2="11089" y2="48780"/>
                        <a14:foregroundMark x1="89827" y1="30081" x2="89827" y2="30081"/>
                        <a14:foregroundMark x1="81892" y1="29268" x2="89827" y2="23171"/>
                        <a14:foregroundMark x1="82808" y1="61789" x2="86775" y2="57317"/>
                        <a14:backgroundMark x1="11699" y1="0" x2="0" y2="300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8808" y="4572000"/>
            <a:ext cx="5728015" cy="143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07" b="97556" l="224" r="96749">
                        <a14:foregroundMark x1="44843" y1="38470" x2="44843" y2="38470"/>
                        <a14:foregroundMark x1="50448" y1="31668" x2="51794" y2="31243"/>
                        <a14:backgroundMark x1="49664" y1="49097" x2="50673" y2="48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271" y="883060"/>
            <a:ext cx="4156129" cy="43864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Grain Cut-Away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133481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Fuel Grain (HTPB)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352800" y="1704146"/>
            <a:ext cx="1600200" cy="1039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23673" y="241359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Phenolic Liner (.08” thick)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83942" y="3352800"/>
            <a:ext cx="2480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Combustion Chamber</a:t>
            </a:r>
          </a:p>
          <a:p>
            <a:r>
              <a:rPr lang="en-US" dirty="0" smtClean="0"/>
              <a:t>(.125” thick Aluminum)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810000" y="2584966"/>
            <a:ext cx="1600200" cy="31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962400" y="3200400"/>
            <a:ext cx="1621542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9725" y="3306633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|----1.83” ID-----|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3x1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51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838200" y="0"/>
            <a:ext cx="7620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6800" y="152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Mass Values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66798" y="4966138"/>
                <a:ext cx="567770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0" smtClean="0">
                          <a:latin typeface="Cambria Math"/>
                        </a:rPr>
                        <m:t>𝐓</m:t>
                      </m:r>
                      <m:r>
                        <a:rPr lang="en-US" sz="3200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0" smtClean="0">
                              <a:latin typeface="Cambria Math"/>
                            </a:rPr>
                            <m:t>𝐂</m:t>
                          </m:r>
                        </m:e>
                        <m:sub>
                          <m:r>
                            <a:rPr lang="en-US" sz="3200" b="1" i="0" smtClean="0">
                              <a:latin typeface="Cambria Math"/>
                            </a:rPr>
                            <m:t>𝐟</m:t>
                          </m:r>
                        </m:sub>
                      </m:sSub>
                      <m:r>
                        <a:rPr lang="en-US" sz="3200" b="1" i="0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0" smtClean="0">
                              <a:latin typeface="Cambria Math"/>
                              <a:ea typeface="Cambria Math"/>
                            </a:rPr>
                            <m:t>𝐂</m:t>
                          </m:r>
                        </m:e>
                        <m:sup>
                          <m:r>
                            <a:rPr lang="en-US" sz="3200" b="1" i="0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1" i="0" smtClean="0">
                          <a:latin typeface="Cambria Math"/>
                          <a:ea typeface="Cambria Math"/>
                        </a:rPr>
                        <m:t>×</m:t>
                      </m:r>
                      <m:acc>
                        <m:accPr>
                          <m:chr m:val="̇"/>
                          <m:ctrlPr>
                            <a:rPr lang="en-US" sz="3200" b="1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32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1" i="0" smtClean="0">
                                  <a:latin typeface="Cambria Math"/>
                                  <a:ea typeface="Cambria Math"/>
                                </a:rPr>
                                <m:t>𝐦</m:t>
                              </m:r>
                            </m:e>
                            <m:sub>
                              <m:r>
                                <a:rPr lang="en-US" sz="3200" b="1" i="0" smtClean="0">
                                  <a:latin typeface="Cambria Math"/>
                                  <a:ea typeface="Cambria Math"/>
                                </a:rPr>
                                <m:t>𝐟</m:t>
                              </m:r>
                            </m:sub>
                          </m:sSub>
                        </m:e>
                      </m:acc>
                      <m:r>
                        <a:rPr lang="en-US" sz="3200" b="1" i="0" smtClean="0">
                          <a:latin typeface="Cambria Math"/>
                        </a:rPr>
                        <m:t>=</m:t>
                      </m:r>
                      <m:r>
                        <a:rPr lang="en-US" sz="3200" b="1" i="0" smtClean="0">
                          <a:latin typeface="Cambria Math"/>
                        </a:rPr>
                        <m:t>𝟏𝟐𝟓</m:t>
                      </m:r>
                      <m:r>
                        <a:rPr lang="en-US" sz="3200" b="1" i="0" smtClean="0">
                          <a:latin typeface="Cambria Math"/>
                        </a:rPr>
                        <m:t>.</m:t>
                      </m:r>
                      <m:r>
                        <a:rPr lang="en-US" sz="3200" b="1" i="0" smtClean="0">
                          <a:latin typeface="Cambria Math"/>
                        </a:rPr>
                        <m:t>𝟔</m:t>
                      </m:r>
                      <m:r>
                        <a:rPr lang="en-US" sz="3200" b="1" i="0" smtClean="0">
                          <a:latin typeface="Cambria Math"/>
                        </a:rPr>
                        <m:t> </m:t>
                      </m:r>
                      <m:r>
                        <a:rPr lang="en-US" sz="3200" b="1" i="0" smtClean="0">
                          <a:latin typeface="Cambria Math"/>
                        </a:rPr>
                        <m:t>𝐥𝐛𝐟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98" y="4966138"/>
                <a:ext cx="5677708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65189"/>
              </p:ext>
            </p:extLst>
          </p:nvPr>
        </p:nvGraphicFramePr>
        <p:xfrm>
          <a:off x="1752600" y="1447800"/>
          <a:ext cx="6096000" cy="3307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472440">
                <a:tc>
                  <a:txBody>
                    <a:bodyPr/>
                    <a:lstStyle/>
                    <a:p>
                      <a:r>
                        <a:rPr kumimoji="0"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ṁ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.138 </a:t>
                      </a:r>
                      <a:r>
                        <a:rPr lang="en-US" sz="2400" dirty="0" err="1" smtClean="0"/>
                        <a:t>lb</a:t>
                      </a:r>
                      <a:r>
                        <a:rPr lang="en-US" sz="2400" dirty="0" smtClean="0"/>
                        <a:t>/s</a:t>
                      </a: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kumimoji="0"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ṁ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.482 </a:t>
                      </a:r>
                      <a:r>
                        <a:rPr lang="en-US" sz="2400" b="1" dirty="0" err="1" smtClean="0"/>
                        <a:t>lb</a:t>
                      </a:r>
                      <a:r>
                        <a:rPr lang="en-US" sz="2400" b="1" dirty="0" smtClean="0"/>
                        <a:t>/s</a:t>
                      </a: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kumimoji="0"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ṁ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.620 </a:t>
                      </a:r>
                      <a:r>
                        <a:rPr lang="en-US" sz="2400" b="1" dirty="0" err="1" smtClean="0"/>
                        <a:t>lb</a:t>
                      </a:r>
                      <a:r>
                        <a:rPr lang="en-US" sz="2400" b="1" dirty="0" smtClean="0"/>
                        <a:t>/s</a:t>
                      </a:r>
                      <a:endParaRPr lang="en-US" sz="2400" b="1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0.55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lb</a:t>
                      </a:r>
                      <a:endParaRPr lang="en-US" sz="2400" b="1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US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carried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.61 </a:t>
                      </a:r>
                      <a:r>
                        <a:rPr lang="en-US" sz="2400" b="1" dirty="0" err="1" smtClean="0"/>
                        <a:t>lb</a:t>
                      </a:r>
                      <a:r>
                        <a:rPr lang="en-US" sz="2400" b="1" dirty="0" smtClean="0"/>
                        <a:t> (11% extra)</a:t>
                      </a: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1.94 </a:t>
                      </a:r>
                      <a:r>
                        <a:rPr lang="en-US" sz="2400" b="1" dirty="0" err="1" smtClean="0"/>
                        <a:t>lb</a:t>
                      </a:r>
                      <a:endParaRPr lang="en-US" sz="2400" b="1" dirty="0" smtClean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400" b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US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carried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2.30 </a:t>
                      </a:r>
                      <a:r>
                        <a:rPr lang="en-US" sz="2400" b="1" dirty="0" err="1" smtClean="0"/>
                        <a:t>lb</a:t>
                      </a:r>
                      <a:r>
                        <a:rPr lang="en-US" sz="2400" b="1" dirty="0" smtClean="0"/>
                        <a:t> (19% extra)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49271" y="6111543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Nicholas </a:t>
            </a:r>
            <a:r>
              <a:rPr lang="en-US" dirty="0" err="1" smtClean="0"/>
              <a:t>Oliviero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9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233" y="86805"/>
            <a:ext cx="7032567" cy="715962"/>
          </a:xfrm>
        </p:spPr>
        <p:txBody>
          <a:bodyPr/>
          <a:lstStyle/>
          <a:p>
            <a:r>
              <a:rPr lang="en-US" sz="3600" dirty="0" smtClean="0"/>
              <a:t>Combustion Chamber Assembly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5" name="Content Placeholder 4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381" y="1981200"/>
            <a:ext cx="8143475" cy="3957234"/>
          </a:xfrm>
        </p:spPr>
      </p:pic>
      <p:cxnSp>
        <p:nvCxnSpPr>
          <p:cNvPr id="49" name="Straight Arrow Connector 48"/>
          <p:cNvCxnSpPr/>
          <p:nvPr/>
        </p:nvCxnSpPr>
        <p:spPr>
          <a:xfrm flipH="1">
            <a:off x="2057400" y="2667000"/>
            <a:ext cx="76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4724400" y="28194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391400" y="2133600"/>
            <a:ext cx="685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58061" y="24500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HTPB (8”)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207705" y="2056263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Pre-Combustion</a:t>
            </a:r>
          </a:p>
          <a:p>
            <a:r>
              <a:rPr lang="en-US" dirty="0" smtClean="0"/>
              <a:t>Chamber (2”)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263897" y="1487269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Post-Combustion</a:t>
            </a:r>
          </a:p>
          <a:p>
            <a:r>
              <a:rPr lang="en-US" dirty="0" smtClean="0"/>
              <a:t>Chamber (1.5”)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5181473" y="2056263"/>
            <a:ext cx="609727" cy="1182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191000" y="1686931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Phenolic Lining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 flipH="1" flipV="1">
            <a:off x="1981200" y="5562600"/>
            <a:ext cx="2362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343400" y="5738336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Bulkheads/Flanges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6400800" y="4876800"/>
            <a:ext cx="186837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79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7696200" cy="4800600"/>
          </a:xfrm>
        </p:spPr>
        <p:txBody>
          <a:bodyPr/>
          <a:lstStyle/>
          <a:p>
            <a:r>
              <a:rPr lang="en-US" dirty="0" smtClean="0"/>
              <a:t>Apex has designed a rocket engine to meet the following criteria: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Hybrid engine utilizing liquid N</a:t>
            </a:r>
            <a:r>
              <a:rPr lang="en-US" baseline="-25000" dirty="0" smtClean="0"/>
              <a:t>2</a:t>
            </a:r>
            <a:r>
              <a:rPr lang="en-US" dirty="0" smtClean="0"/>
              <a:t>O oxidizer</a:t>
            </a:r>
          </a:p>
          <a:p>
            <a:pPr lvl="1"/>
            <a:r>
              <a:rPr lang="en-US" dirty="0" smtClean="0"/>
              <a:t> Produce between 75 and 150 </a:t>
            </a:r>
            <a:r>
              <a:rPr lang="en-US" dirty="0" err="1" smtClean="0"/>
              <a:t>lbs</a:t>
            </a:r>
            <a:r>
              <a:rPr lang="en-US" dirty="0" smtClean="0"/>
              <a:t> thrust</a:t>
            </a:r>
          </a:p>
          <a:p>
            <a:pPr lvl="1"/>
            <a:r>
              <a:rPr lang="en-US" dirty="0" smtClean="0"/>
              <a:t>Total impulse at least 500 </a:t>
            </a:r>
            <a:r>
              <a:rPr lang="en-US" dirty="0" err="1" smtClean="0"/>
              <a:t>lb</a:t>
            </a:r>
            <a:r>
              <a:rPr lang="en-US" dirty="0" smtClean="0"/>
              <a:t>-sec</a:t>
            </a:r>
          </a:p>
          <a:p>
            <a:pPr lvl="1"/>
            <a:r>
              <a:rPr lang="en-US" dirty="0" smtClean="0"/>
              <a:t>Able to throttle to 70% thrust in flight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apply our engineering knowledge to an unusual problem, alternative nozzle types were explored. 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2233" y="86805"/>
            <a:ext cx="7413567" cy="715962"/>
          </a:xfrm>
        </p:spPr>
        <p:txBody>
          <a:bodyPr/>
          <a:lstStyle/>
          <a:p>
            <a:r>
              <a:rPr lang="en-US" dirty="0" smtClean="0"/>
              <a:t>Mission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5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smtClean="0"/>
              <a:t>Bell Nozzle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396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Nozzle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103635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Contour is a </a:t>
            </a:r>
            <a:r>
              <a:rPr lang="en-US" dirty="0" err="1" smtClean="0"/>
              <a:t>Rao</a:t>
            </a:r>
            <a:r>
              <a:rPr lang="en-US" dirty="0" smtClean="0"/>
              <a:t> cubic polynomial</a:t>
            </a:r>
          </a:p>
          <a:p>
            <a:r>
              <a:rPr lang="en-US" dirty="0" smtClean="0"/>
              <a:t>Area Ratio: 3.35</a:t>
            </a:r>
          </a:p>
          <a:p>
            <a:r>
              <a:rPr lang="en-US" dirty="0" smtClean="0"/>
              <a:t>Throat Area: 0.29</a:t>
            </a:r>
          </a:p>
          <a:p>
            <a:r>
              <a:rPr lang="en-US" dirty="0" smtClean="0"/>
              <a:t>Exit Area: 0.98</a:t>
            </a:r>
          </a:p>
          <a:p>
            <a:r>
              <a:rPr lang="en-US" dirty="0" smtClean="0"/>
              <a:t>Thrust </a:t>
            </a:r>
            <a:r>
              <a:rPr lang="en-US" dirty="0" err="1" smtClean="0"/>
              <a:t>Coeff</a:t>
            </a:r>
            <a:r>
              <a:rPr lang="en-US" dirty="0" smtClean="0"/>
              <a:t>.: 1.39</a:t>
            </a:r>
          </a:p>
          <a:p>
            <a:r>
              <a:rPr lang="en-US" dirty="0" smtClean="0"/>
              <a:t>Exit Mach Number: 2.53</a:t>
            </a:r>
          </a:p>
          <a:p>
            <a:r>
              <a:rPr lang="en-US" dirty="0" smtClean="0"/>
              <a:t>Throat to Exit Length: 1.25in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80" b="89952" l="13603" r="8989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084" y="1600200"/>
            <a:ext cx="3926832" cy="4525963"/>
          </a:xfrm>
        </p:spPr>
      </p:pic>
      <p:sp>
        <p:nvSpPr>
          <p:cNvPr id="8" name="TextBox 7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5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233" y="86805"/>
            <a:ext cx="6041967" cy="715962"/>
          </a:xfrm>
        </p:spPr>
        <p:txBody>
          <a:bodyPr/>
          <a:lstStyle/>
          <a:p>
            <a:r>
              <a:rPr lang="en-US" sz="4400" dirty="0" smtClean="0"/>
              <a:t>Results and Comparison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8902" y="1219200"/>
            <a:ext cx="4038600" cy="4525963"/>
          </a:xfrm>
        </p:spPr>
        <p:txBody>
          <a:bodyPr/>
          <a:lstStyle/>
          <a:p>
            <a:r>
              <a:rPr lang="en-US" dirty="0" smtClean="0"/>
              <a:t>Modeled with a 1:1 mixture of Nitrogen and Carbon Dioxide</a:t>
            </a:r>
          </a:p>
          <a:p>
            <a:r>
              <a:rPr lang="en-US" dirty="0" smtClean="0"/>
              <a:t>Validated when compared to a 1-D approximation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907">
                        <a14:foregroundMark x1="73372" y1="30318" x2="91977" y2="31540"/>
                        <a14:foregroundMark x1="91512" y1="31174" x2="93721" y2="65770"/>
                        <a14:foregroundMark x1="93721" y1="65770" x2="70814" y2="65037"/>
                        <a14:foregroundMark x1="71628" y1="65281" x2="72907" y2="305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752600"/>
            <a:ext cx="4038600" cy="3841365"/>
          </a:xfrm>
        </p:spPr>
      </p:pic>
      <p:sp>
        <p:nvSpPr>
          <p:cNvPr id="6" name="TextBox 5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err="1" smtClean="0"/>
              <a:t>Aerospike</a:t>
            </a:r>
            <a:r>
              <a:rPr lang="en-US" dirty="0" smtClean="0"/>
              <a:t> Nozzle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661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522" l="0" r="99495">
                        <a14:foregroundMark x1="82424" y1="47391" x2="82424" y2="47391"/>
                        <a14:foregroundMark x1="74343" y1="47391" x2="74343" y2="47391"/>
                        <a14:foregroundMark x1="72929" y1="49130" x2="72929" y2="49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3085924"/>
            <a:ext cx="4648200" cy="32386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Aerospike</a:t>
            </a:r>
            <a:endParaRPr lang="en-US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800600" y="990601"/>
            <a:ext cx="3897976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2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Centered Prandtl-Meyer all external expansion</a:t>
            </a:r>
          </a:p>
          <a:p>
            <a:r>
              <a:rPr lang="en-US" dirty="0" smtClean="0"/>
              <a:t>More efficient over wide altitude range</a:t>
            </a:r>
          </a:p>
          <a:p>
            <a:r>
              <a:rPr lang="en-US" dirty="0" smtClean="0"/>
              <a:t>Compensates for changes in atmospheric pressure</a:t>
            </a:r>
          </a:p>
          <a:p>
            <a:r>
              <a:rPr lang="en-US" dirty="0" smtClean="0"/>
              <a:t>Apply engineering knowledge to an unusual and non-trivial problem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1394" y="1219200"/>
            <a:ext cx="3474406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6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Aerospike Structure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02624" y="990601"/>
            <a:ext cx="3897976" cy="4495800"/>
          </a:xfrm>
        </p:spPr>
        <p:txBody>
          <a:bodyPr/>
          <a:lstStyle/>
          <a:p>
            <a:r>
              <a:rPr lang="en-US" dirty="0" smtClean="0"/>
              <a:t>7 different pieces</a:t>
            </a:r>
          </a:p>
          <a:p>
            <a:r>
              <a:rPr lang="en-US" dirty="0" smtClean="0"/>
              <a:t>Primarily built of graphite</a:t>
            </a:r>
          </a:p>
          <a:p>
            <a:r>
              <a:rPr lang="en-US" dirty="0" smtClean="0"/>
              <a:t>Steel adding structural support </a:t>
            </a:r>
          </a:p>
          <a:p>
            <a:r>
              <a:rPr lang="en-US" dirty="0" smtClean="0"/>
              <a:t>Steel incased in graphite to protect from flow</a:t>
            </a:r>
          </a:p>
          <a:p>
            <a:r>
              <a:rPr lang="en-US" dirty="0" smtClean="0"/>
              <a:t>Graphite cowl to create throat area</a:t>
            </a:r>
          </a:p>
          <a:p>
            <a:r>
              <a:rPr lang="en-US" dirty="0" smtClean="0"/>
              <a:t>Entire assembly interchangeable with Bell nozzle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503" y1="26396" x2="23503" y2="26396"/>
                        <a14:foregroundMark x1="79823" y1="68020" x2="79823" y2="68020"/>
                        <a14:foregroundMark x1="96231" y1="81980" x2="96231" y2="819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9625" y="1581150"/>
            <a:ext cx="4295775" cy="3752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8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Simulation</a:t>
            </a:r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34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0796" y="3383280"/>
            <a:ext cx="4124817" cy="25084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5400" y="1013460"/>
            <a:ext cx="3322320" cy="2369820"/>
          </a:xfrm>
          <a:prstGeom prst="rect">
            <a:avLst/>
          </a:prstGeom>
        </p:spPr>
      </p:pic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902624" y="990601"/>
            <a:ext cx="3669376" cy="2152649"/>
          </a:xfrm>
        </p:spPr>
        <p:txBody>
          <a:bodyPr/>
          <a:lstStyle/>
          <a:p>
            <a:r>
              <a:rPr lang="en-US" dirty="0" smtClean="0"/>
              <a:t>Performance evaluated at sea level </a:t>
            </a:r>
          </a:p>
          <a:p>
            <a:r>
              <a:rPr lang="en-US" dirty="0" smtClean="0"/>
              <a:t>At right, Mach number plotted on computation mesh</a:t>
            </a:r>
          </a:p>
          <a:p>
            <a:endParaRPr lang="en-US" dirty="0" smtClean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5651921" y="3631876"/>
            <a:ext cx="3511129" cy="23879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2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Left: Mach streamlines generated</a:t>
            </a:r>
          </a:p>
          <a:p>
            <a:r>
              <a:rPr lang="en-US" dirty="0" smtClean="0"/>
              <a:t>No major recirculation zones present</a:t>
            </a:r>
          </a:p>
          <a:p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3143250"/>
            <a:ext cx="1057275" cy="34099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Nozzle Interchangeability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0" y="1447800"/>
            <a:ext cx="3569605" cy="2771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3000" y="1447800"/>
            <a:ext cx="3867384" cy="2657476"/>
          </a:xfrm>
          <a:prstGeom prst="rect">
            <a:avLst/>
          </a:prstGeom>
        </p:spPr>
      </p:pic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933450" y="4343400"/>
            <a:ext cx="7631776" cy="1495425"/>
          </a:xfrm>
        </p:spPr>
        <p:txBody>
          <a:bodyPr/>
          <a:lstStyle/>
          <a:p>
            <a:r>
              <a:rPr lang="en-US" dirty="0" smtClean="0"/>
              <a:t>Each nozzle built to be quickly swapped out</a:t>
            </a:r>
          </a:p>
          <a:p>
            <a:r>
              <a:rPr lang="en-US" dirty="0" smtClean="0"/>
              <a:t>Outer cowl designed to hold both graphite nozzles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673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7315200" cy="967740"/>
          </a:xfrm>
        </p:spPr>
        <p:txBody>
          <a:bodyPr/>
          <a:lstStyle/>
          <a:p>
            <a:r>
              <a:rPr lang="en-US" dirty="0" smtClean="0"/>
              <a:t>Supporting Information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3122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O/F Ratio Selection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5029636" cy="267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3276600"/>
            <a:ext cx="4956175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4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Bell Nozzle</a:t>
            </a:r>
          </a:p>
          <a:p>
            <a:pPr lvl="1"/>
            <a:r>
              <a:rPr lang="en-US" dirty="0" smtClean="0"/>
              <a:t>Height 36.56 in</a:t>
            </a:r>
          </a:p>
          <a:p>
            <a:pPr lvl="1"/>
            <a:r>
              <a:rPr lang="en-US" dirty="0" smtClean="0"/>
              <a:t>Width 4.3 in</a:t>
            </a:r>
          </a:p>
          <a:p>
            <a:pPr lvl="1"/>
            <a:r>
              <a:rPr lang="en-US" dirty="0" smtClean="0"/>
              <a:t>Dry Weight 11.16 </a:t>
            </a:r>
            <a:r>
              <a:rPr lang="en-US" dirty="0" err="1" smtClean="0"/>
              <a:t>lbs</a:t>
            </a:r>
            <a:endParaRPr lang="en-US" dirty="0" smtClean="0"/>
          </a:p>
          <a:p>
            <a:pPr lvl="1"/>
            <a:r>
              <a:rPr lang="en-US" dirty="0" smtClean="0"/>
              <a:t>Wet Weight 13.45 </a:t>
            </a:r>
            <a:r>
              <a:rPr lang="en-US" dirty="0" err="1" smtClean="0"/>
              <a:t>lbs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76" b="9958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0000">
            <a:off x="4867718" y="1035932"/>
            <a:ext cx="2258858" cy="432285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638800" y="16002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86400" y="2362200"/>
            <a:ext cx="304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79670" y="1258668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Oxidizer</a:t>
            </a:r>
          </a:p>
          <a:p>
            <a:r>
              <a:rPr lang="en-US" dirty="0" smtClean="0"/>
              <a:t>Tank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50837" y="1905000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Plumbing &amp;</a:t>
            </a:r>
          </a:p>
          <a:p>
            <a:r>
              <a:rPr lang="en-US" dirty="0" smtClean="0"/>
              <a:t>Valves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333075" y="3371089"/>
            <a:ext cx="305725" cy="579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91792" y="318567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Injector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239000" y="4038600"/>
            <a:ext cx="304800" cy="94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486400" y="4953000"/>
            <a:ext cx="419101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090928" y="5257800"/>
            <a:ext cx="352425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05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Design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6324" y="2057400"/>
            <a:ext cx="3207279" cy="2895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0074" y="1447800"/>
            <a:ext cx="4562076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49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Aerospike Dimensions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286000" y="5257800"/>
            <a:ext cx="2590800" cy="381000"/>
          </a:xfrm>
        </p:spPr>
        <p:txBody>
          <a:bodyPr/>
          <a:lstStyle/>
          <a:p>
            <a:r>
              <a:rPr lang="en-US" dirty="0" smtClean="0"/>
              <a:t>All units in inches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140" y="1371600"/>
            <a:ext cx="801779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9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Technology Readiness Level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Matthias Breal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377288"/>
              </p:ext>
            </p:extLst>
          </p:nvPr>
        </p:nvGraphicFramePr>
        <p:xfrm>
          <a:off x="990600" y="914400"/>
          <a:ext cx="4343400" cy="46132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"/>
                <a:gridCol w="4038600"/>
              </a:tblGrid>
              <a:tr h="28388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Technology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Readiness Level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06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1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Basic principles observed and reported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34065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2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Technology concept and/or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application formulated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3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Analytical and experimental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critical function and/or characteristic proof of concept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4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Component and/or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breadboard validation in laboratory environment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5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Component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and/or breadboard validation in relevant environment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6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System/subsystem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model or prototype demonstration in a relevant environment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7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System prototype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demonstration in an operational environment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8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Actual system completed and “flight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qualified” through test and demonstration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9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  <a:cs typeface="Andalus" pitchFamily="18" charset="-78"/>
                        </a:rPr>
                        <a:t>Actual system “flight proven” through successful</a:t>
                      </a:r>
                      <a:r>
                        <a:rPr lang="en-US" sz="1400" baseline="0" dirty="0" smtClean="0">
                          <a:latin typeface="+mj-lt"/>
                          <a:cs typeface="Andalus" pitchFamily="18" charset="-78"/>
                        </a:rPr>
                        <a:t> mission operations</a:t>
                      </a:r>
                      <a:endParaRPr lang="en-US" sz="1400" dirty="0">
                        <a:latin typeface="+mj-lt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179365"/>
              </p:ext>
            </p:extLst>
          </p:nvPr>
        </p:nvGraphicFramePr>
        <p:xfrm>
          <a:off x="5715000" y="1524000"/>
          <a:ext cx="3048000" cy="266699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28800"/>
                <a:gridCol w="1219200"/>
              </a:tblGrid>
              <a:tr h="2963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Section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TRL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Combustion Chamber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Fuel Grain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Tank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Bell Nozzle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Star Nozzle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Valves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Ignition system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6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Injector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561052"/>
              </p:ext>
            </p:extLst>
          </p:nvPr>
        </p:nvGraphicFramePr>
        <p:xfrm>
          <a:off x="1371600" y="1005212"/>
          <a:ext cx="3505200" cy="247947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81408"/>
                <a:gridCol w="956992"/>
                <a:gridCol w="1066800"/>
              </a:tblGrid>
              <a:tr h="229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Section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bg1"/>
                          </a:solidFill>
                          <a:effectLst/>
                        </a:rPr>
                        <a:t>Severity of Failure</a:t>
                      </a:r>
                      <a:endParaRPr lang="en-US" sz="14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Likelihood of Failure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2084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Combustion Chamber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Fuel Grain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Tank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Bell Nozzle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</a:rPr>
                        <a:t>Star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Valves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Ignition system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22956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Injector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Assessment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Matthias Breal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8851" y="3484685"/>
            <a:ext cx="3700747" cy="248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507766"/>
              </p:ext>
            </p:extLst>
          </p:nvPr>
        </p:nvGraphicFramePr>
        <p:xfrm>
          <a:off x="1981200" y="4247686"/>
          <a:ext cx="2819400" cy="17011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07779"/>
                <a:gridCol w="1011621"/>
              </a:tblGrid>
              <a:tr h="22829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Severity of Failure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454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Mission Impact Level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Risk Level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45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Minimal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5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Minor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5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Moderate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5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Significant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54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Severe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690320"/>
              </p:ext>
            </p:extLst>
          </p:nvPr>
        </p:nvGraphicFramePr>
        <p:xfrm>
          <a:off x="5477475" y="1828800"/>
          <a:ext cx="3200400" cy="156019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9946"/>
                <a:gridCol w="1470454"/>
              </a:tblGrid>
              <a:tr h="21227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Likelihood of Failure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Mission Impact Level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Risk Level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1"/>
                    </a:solidFill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Negligible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2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Unlikely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2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Likely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2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Highly Probably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2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Near Certainty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0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smtClean="0"/>
              <a:t>Oxidizer Tank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661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Oxidizer Tank</a:t>
            </a:r>
            <a:endParaRPr lang="en-US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02624" y="990601"/>
            <a:ext cx="3745576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Dimensions</a:t>
            </a:r>
            <a:endParaRPr lang="en-US" dirty="0"/>
          </a:p>
          <a:p>
            <a:pPr lvl="1"/>
            <a:r>
              <a:rPr lang="en-US" dirty="0" smtClean="0"/>
              <a:t>Height 10.8 in</a:t>
            </a:r>
          </a:p>
          <a:p>
            <a:pPr lvl="1"/>
            <a:r>
              <a:rPr lang="en-US" dirty="0" smtClean="0"/>
              <a:t>Diameter 3.21 in</a:t>
            </a:r>
          </a:p>
          <a:p>
            <a:r>
              <a:rPr lang="en-US" dirty="0" smtClean="0"/>
              <a:t>Material 6061 T6 Aluminum</a:t>
            </a:r>
          </a:p>
          <a:p>
            <a:r>
              <a:rPr lang="en-US" dirty="0" smtClean="0"/>
              <a:t>Weight</a:t>
            </a:r>
          </a:p>
          <a:p>
            <a:pPr lvl="1"/>
            <a:r>
              <a:rPr lang="en-US" dirty="0" smtClean="0"/>
              <a:t>Empty 2.62</a:t>
            </a:r>
          </a:p>
          <a:p>
            <a:pPr lvl="1"/>
            <a:r>
              <a:rPr lang="en-US" dirty="0" smtClean="0"/>
              <a:t>Full 4.91</a:t>
            </a:r>
          </a:p>
          <a:p>
            <a:r>
              <a:rPr lang="en-US" dirty="0" smtClean="0"/>
              <a:t>Pressure</a:t>
            </a:r>
          </a:p>
          <a:p>
            <a:pPr lvl="1"/>
            <a:r>
              <a:rPr lang="en-US" dirty="0" smtClean="0"/>
              <a:t>Rated 3000 psi</a:t>
            </a:r>
          </a:p>
          <a:p>
            <a:pPr lvl="1"/>
            <a:r>
              <a:rPr lang="en-US" dirty="0" smtClean="0"/>
              <a:t>Operates 1000 psi</a:t>
            </a:r>
          </a:p>
          <a:p>
            <a:pPr marL="448056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01" b="93812" l="9360" r="901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2164"/>
          <a:stretch/>
        </p:blipFill>
        <p:spPr>
          <a:xfrm>
            <a:off x="5181600" y="1296506"/>
            <a:ext cx="2057399" cy="4174666"/>
          </a:xfrm>
        </p:spPr>
      </p:pic>
      <p:sp>
        <p:nvSpPr>
          <p:cNvPr id="6" name="TextBox 5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2x1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67640"/>
            <a:ext cx="6605752" cy="6385560"/>
          </a:xfrm>
          <a:prstGeom prst="rect">
            <a:avLst/>
          </a:prstGeom>
          <a:blipFill dpi="0" rotWithShape="1">
            <a:blip r:embed="rId2" cstate="email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43200"/>
            <a:ext cx="6477000" cy="967740"/>
          </a:xfrm>
        </p:spPr>
        <p:txBody>
          <a:bodyPr/>
          <a:lstStyle/>
          <a:p>
            <a:r>
              <a:rPr lang="en-US" dirty="0" smtClean="0"/>
              <a:t>Valves and plumbing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4791" y="3505200"/>
            <a:ext cx="1581409" cy="609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Apex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58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933146"/>
            <a:ext cx="3505200" cy="50866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Plumbing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1" b="99631" l="3733" r="898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0200" y="933146"/>
            <a:ext cx="2311095" cy="501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0" y="1297662"/>
            <a:ext cx="43434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/>
              <a:t>Feed System Schematic</a:t>
            </a:r>
          </a:p>
          <a:p>
            <a:pPr marL="342900" indent="-342900">
              <a:buAutoNum type="arabicParenR"/>
            </a:pPr>
            <a:r>
              <a:rPr lang="en-US" dirty="0" smtClean="0"/>
              <a:t>Custom Oxidizer Tank Manifold Fitting</a:t>
            </a:r>
          </a:p>
          <a:p>
            <a:pPr marL="342900" indent="-342900">
              <a:buAutoNum type="arabicParenR"/>
            </a:pPr>
            <a:r>
              <a:rPr lang="en-US" dirty="0" smtClean="0"/>
              <a:t>Union: Male ½” pipe to ½” tube</a:t>
            </a:r>
          </a:p>
          <a:p>
            <a:pPr marL="342900" indent="-342900">
              <a:buAutoNum type="arabicParenR"/>
            </a:pPr>
            <a:r>
              <a:rPr lang="en-US" dirty="0" smtClean="0"/>
              <a:t>½” Primary Line</a:t>
            </a:r>
          </a:p>
          <a:p>
            <a:pPr marL="342900" indent="-342900">
              <a:buAutoNum type="arabicParenR"/>
            </a:pPr>
            <a:r>
              <a:rPr lang="en-US" dirty="0" smtClean="0"/>
              <a:t>45 Elbow: Male ½” pipe to ½” tube</a:t>
            </a:r>
          </a:p>
          <a:p>
            <a:pPr marL="342900" indent="-342900">
              <a:buAutoNum type="arabicParenR"/>
            </a:pPr>
            <a:r>
              <a:rPr lang="en-US" dirty="0" smtClean="0"/>
              <a:t>90 Elbow: Male SAE 8 to Female ½” pipe</a:t>
            </a:r>
          </a:p>
          <a:p>
            <a:pPr marL="342900" indent="-342900">
              <a:buAutoNum type="arabicParenR"/>
            </a:pPr>
            <a:r>
              <a:rPr lang="en-US" dirty="0" smtClean="0"/>
              <a:t>Electrical Proportionality Valve - Cartridge</a:t>
            </a:r>
          </a:p>
          <a:p>
            <a:pPr marL="342900" indent="-342900">
              <a:buAutoNum type="arabicParenR"/>
            </a:pPr>
            <a:r>
              <a:rPr lang="en-US" dirty="0"/>
              <a:t>Electrical Proportionality Valve </a:t>
            </a:r>
            <a:r>
              <a:rPr lang="en-US" dirty="0" smtClean="0"/>
              <a:t>– Coil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Electrical Proportionality Valve - </a:t>
            </a:r>
            <a:r>
              <a:rPr lang="en-US" dirty="0" smtClean="0"/>
              <a:t>Body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Union: Male SAE 8 to Male SAE 8</a:t>
            </a:r>
          </a:p>
          <a:p>
            <a:pPr marL="342900" indent="-34290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Quick Connect Stem</a:t>
            </a:r>
          </a:p>
          <a:p>
            <a:pPr marL="342900" indent="-34290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Vent Stem</a:t>
            </a:r>
          </a:p>
          <a:p>
            <a:pPr marL="342900" indent="-342900">
              <a:buAutoNum type="arabicParenR"/>
            </a:pPr>
            <a:endParaRPr lang="en-US" sz="1600" dirty="0"/>
          </a:p>
        </p:txBody>
      </p:sp>
      <p:sp>
        <p:nvSpPr>
          <p:cNvPr id="6" name="Line Callout 2 5"/>
          <p:cNvSpPr/>
          <p:nvPr/>
        </p:nvSpPr>
        <p:spPr>
          <a:xfrm>
            <a:off x="3657142" y="1744978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192499"/>
              <a:gd name="adj6" fmla="val -329775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1143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From Oxidizer Tank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55626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 Injector Manifold</a:t>
            </a:r>
            <a:endParaRPr lang="en-US" sz="1200" b="1" dirty="0"/>
          </a:p>
        </p:txBody>
      </p:sp>
      <p:sp>
        <p:nvSpPr>
          <p:cNvPr id="16" name="Line Callout 2 15"/>
          <p:cNvSpPr/>
          <p:nvPr/>
        </p:nvSpPr>
        <p:spPr>
          <a:xfrm>
            <a:off x="3669688" y="2816662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262500"/>
              <a:gd name="adj6" fmla="val -41964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17" name="Line Callout 2 16"/>
          <p:cNvSpPr/>
          <p:nvPr/>
        </p:nvSpPr>
        <p:spPr>
          <a:xfrm>
            <a:off x="3962400" y="3316451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122499"/>
              <a:gd name="adj6" fmla="val -337264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18" name="Line Callout 2 17"/>
          <p:cNvSpPr/>
          <p:nvPr/>
        </p:nvSpPr>
        <p:spPr>
          <a:xfrm>
            <a:off x="4061917" y="3962400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-62502"/>
              <a:gd name="adj6" fmla="val -292332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19" name="Line Callout 2 18"/>
          <p:cNvSpPr/>
          <p:nvPr/>
        </p:nvSpPr>
        <p:spPr>
          <a:xfrm>
            <a:off x="4216552" y="4648200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122499"/>
              <a:gd name="adj6" fmla="val -337264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21" name="Line Callout 2 20"/>
          <p:cNvSpPr/>
          <p:nvPr/>
        </p:nvSpPr>
        <p:spPr>
          <a:xfrm>
            <a:off x="1117447" y="4503420"/>
            <a:ext cx="203505" cy="152399"/>
          </a:xfrm>
          <a:prstGeom prst="borderCallout2">
            <a:avLst>
              <a:gd name="adj1" fmla="val 50000"/>
              <a:gd name="adj2" fmla="val 97445"/>
              <a:gd name="adj3" fmla="val 47813"/>
              <a:gd name="adj4" fmla="val 170283"/>
              <a:gd name="adj5" fmla="val 147498"/>
              <a:gd name="adj6" fmla="val 332980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3" name="Line Callout 2 22"/>
          <p:cNvSpPr/>
          <p:nvPr/>
        </p:nvSpPr>
        <p:spPr>
          <a:xfrm>
            <a:off x="1266341" y="3581400"/>
            <a:ext cx="203505" cy="152399"/>
          </a:xfrm>
          <a:prstGeom prst="borderCallout2">
            <a:avLst>
              <a:gd name="adj1" fmla="val 50000"/>
              <a:gd name="adj2" fmla="val 97445"/>
              <a:gd name="adj3" fmla="val 47813"/>
              <a:gd name="adj4" fmla="val 170283"/>
              <a:gd name="adj5" fmla="val 147498"/>
              <a:gd name="adj6" fmla="val 311138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24" name="Line Callout 2 23"/>
          <p:cNvSpPr/>
          <p:nvPr/>
        </p:nvSpPr>
        <p:spPr>
          <a:xfrm>
            <a:off x="1600200" y="2240280"/>
            <a:ext cx="203505" cy="152399"/>
          </a:xfrm>
          <a:prstGeom prst="borderCallout2">
            <a:avLst>
              <a:gd name="adj1" fmla="val 50000"/>
              <a:gd name="adj2" fmla="val 97445"/>
              <a:gd name="adj3" fmla="val 47813"/>
              <a:gd name="adj4" fmla="val 170283"/>
              <a:gd name="adj5" fmla="val 272499"/>
              <a:gd name="adj6" fmla="val 422845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25" name="Line Callout 2 24"/>
          <p:cNvSpPr/>
          <p:nvPr/>
        </p:nvSpPr>
        <p:spPr>
          <a:xfrm>
            <a:off x="4061916" y="5577839"/>
            <a:ext cx="203505" cy="152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11715"/>
              <a:gd name="adj5" fmla="val 137499"/>
              <a:gd name="adj6" fmla="val -352241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" name="Line Callout 2 25"/>
          <p:cNvSpPr/>
          <p:nvPr/>
        </p:nvSpPr>
        <p:spPr>
          <a:xfrm>
            <a:off x="1554480" y="1273313"/>
            <a:ext cx="381000" cy="174488"/>
          </a:xfrm>
          <a:prstGeom prst="borderCallout2">
            <a:avLst>
              <a:gd name="adj1" fmla="val 47941"/>
              <a:gd name="adj2" fmla="val 101233"/>
              <a:gd name="adj3" fmla="val 47813"/>
              <a:gd name="adj4" fmla="val 170283"/>
              <a:gd name="adj5" fmla="val 256295"/>
              <a:gd name="adj6" fmla="val 310126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10</a:t>
            </a:r>
            <a:endParaRPr lang="en-US" sz="1200" dirty="0"/>
          </a:p>
        </p:txBody>
      </p:sp>
      <p:sp>
        <p:nvSpPr>
          <p:cNvPr id="28" name="Line Callout 2 27"/>
          <p:cNvSpPr/>
          <p:nvPr/>
        </p:nvSpPr>
        <p:spPr>
          <a:xfrm>
            <a:off x="1600200" y="1767203"/>
            <a:ext cx="381000" cy="174488"/>
          </a:xfrm>
          <a:prstGeom prst="borderCallout2">
            <a:avLst>
              <a:gd name="adj1" fmla="val 47941"/>
              <a:gd name="adj2" fmla="val 101233"/>
              <a:gd name="adj3" fmla="val 47813"/>
              <a:gd name="adj4" fmla="val 170283"/>
              <a:gd name="adj5" fmla="val 17926"/>
              <a:gd name="adj6" fmla="val 196793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9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Throttling Valve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81400" y="838200"/>
            <a:ext cx="56388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 </a:t>
            </a:r>
            <a:r>
              <a:rPr lang="en-US" sz="2500" dirty="0" smtClean="0"/>
              <a:t>- NC Electronic Proportionality Valve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000" dirty="0" smtClean="0"/>
              <a:t>Pros: Single Valve, Reduced Actuation Time, and uses only 1 actuator</a:t>
            </a:r>
            <a:endParaRPr lang="en-US" sz="1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err="1" smtClean="0"/>
              <a:t>Hydraforce</a:t>
            </a:r>
            <a:r>
              <a:rPr lang="en-US" sz="2000" dirty="0" smtClean="0"/>
              <a:t> SP08-20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Solenoid operated poppet cartridge valve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6 Volts with Resistance of 2.46 Ohms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Initial Current Draw of 2.44 Amps</a:t>
            </a:r>
          </a:p>
          <a:p>
            <a:pPr lvl="1"/>
            <a:endParaRPr lang="en-US" sz="1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48" b="97766" l="9174" r="894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9200" y="1066800"/>
            <a:ext cx="2362200" cy="412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SP08-20 Valve Performance Chart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19"/>
          <a:stretch/>
        </p:blipFill>
        <p:spPr bwMode="auto">
          <a:xfrm>
            <a:off x="4800600" y="3173672"/>
            <a:ext cx="3276600" cy="286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5465802"/>
            <a:ext cx="2514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Note: This plot uses Mineral Oil as its fluid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0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Throttle Valve Controller</a:t>
            </a:r>
            <a:endParaRPr lang="en-US" dirty="0"/>
          </a:p>
        </p:txBody>
      </p:sp>
      <p:pic>
        <p:nvPicPr>
          <p:cNvPr id="2050" name="Picture 2" descr="http://arduino.cc/en/uploads/Main/ArduinoProMi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66801" y="4267200"/>
            <a:ext cx="2819400" cy="158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86200" y="914400"/>
            <a:ext cx="5257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 </a:t>
            </a:r>
            <a:r>
              <a:rPr lang="en-US" sz="2500" dirty="0" smtClean="0"/>
              <a:t>- Arduino Pro Mini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Low voltage 3.3 V – Variable Input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14 Digital I/O Pins with PWM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16 KB of Flash Memory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1 KB of SRAM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512 bytes of EEPROM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8 MHz Clock Speed</a:t>
            </a:r>
          </a:p>
          <a:p>
            <a:pPr lvl="1"/>
            <a:endParaRPr lang="en-US" sz="10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000" dirty="0"/>
              <a:t>Use Pulse Width Modulation to control throttling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000" dirty="0"/>
              <a:t>Activation of </a:t>
            </a:r>
            <a:r>
              <a:rPr lang="en-US" sz="2000" dirty="0" smtClean="0"/>
              <a:t>program </a:t>
            </a:r>
            <a:r>
              <a:rPr lang="en-US" sz="2000" dirty="0"/>
              <a:t>once 5 V input voltage is applied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000" dirty="0"/>
          </a:p>
          <a:p>
            <a:r>
              <a:rPr lang="en-US" sz="2500" dirty="0"/>
              <a:t> - </a:t>
            </a:r>
            <a:r>
              <a:rPr lang="en-US" sz="2500" dirty="0" smtClean="0"/>
              <a:t>Power</a:t>
            </a:r>
            <a:endParaRPr lang="en-US" sz="25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6 NiMH </a:t>
            </a:r>
            <a:r>
              <a:rPr lang="en-US" sz="2000" dirty="0" err="1" smtClean="0"/>
              <a:t>Tenergy</a:t>
            </a:r>
            <a:r>
              <a:rPr lang="en-US" sz="2000" dirty="0" smtClean="0"/>
              <a:t> 1.2 Volt Battery @ 2500 </a:t>
            </a:r>
            <a:r>
              <a:rPr lang="en-US" sz="2000" dirty="0" err="1" smtClean="0"/>
              <a:t>mAh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2C Rating</a:t>
            </a:r>
            <a:endParaRPr lang="en-US" sz="2000" dirty="0"/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6800" y="990600"/>
            <a:ext cx="2821987" cy="311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05800" y="120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13433" y="432316"/>
            <a:ext cx="5565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2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B0D05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434</TotalTime>
  <Words>954</Words>
  <Application>Microsoft Office PowerPoint</Application>
  <PresentationFormat>On-screen Show (4:3)</PresentationFormat>
  <Paragraphs>320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Theme1</vt:lpstr>
      <vt:lpstr>CDR Presentation</vt:lpstr>
      <vt:lpstr>Mission Requirements</vt:lpstr>
      <vt:lpstr>Assembly</vt:lpstr>
      <vt:lpstr>Oxidizer Tank</vt:lpstr>
      <vt:lpstr>Oxidizer Tank</vt:lpstr>
      <vt:lpstr>Valves and plumbing</vt:lpstr>
      <vt:lpstr>Plumbing</vt:lpstr>
      <vt:lpstr>Throttling Valve</vt:lpstr>
      <vt:lpstr>Throttle Valve Controller</vt:lpstr>
      <vt:lpstr>Injector</vt:lpstr>
      <vt:lpstr>Injector</vt:lpstr>
      <vt:lpstr>Injector</vt:lpstr>
      <vt:lpstr>Injector</vt:lpstr>
      <vt:lpstr>Combustion Chamber</vt:lpstr>
      <vt:lpstr>PowerPoint Presentation</vt:lpstr>
      <vt:lpstr>PowerPoint Presentation</vt:lpstr>
      <vt:lpstr>Fuel Grain Cut-Away</vt:lpstr>
      <vt:lpstr>PowerPoint Presentation</vt:lpstr>
      <vt:lpstr>Combustion Chamber Assembly</vt:lpstr>
      <vt:lpstr>Bell Nozzle</vt:lpstr>
      <vt:lpstr>Bell Nozzle</vt:lpstr>
      <vt:lpstr>Results and Comparison</vt:lpstr>
      <vt:lpstr>Aerospike Nozzle</vt:lpstr>
      <vt:lpstr>Aerospike</vt:lpstr>
      <vt:lpstr>Aerospike Structure</vt:lpstr>
      <vt:lpstr>Flow Simulation</vt:lpstr>
      <vt:lpstr>Nozzle Interchangeability</vt:lpstr>
      <vt:lpstr>Supporting Information</vt:lpstr>
      <vt:lpstr>O/F Ratio Selection</vt:lpstr>
      <vt:lpstr>Preliminary Design</vt:lpstr>
      <vt:lpstr>Aerospike Dimensions</vt:lpstr>
      <vt:lpstr>Technology Readiness Level</vt:lpstr>
      <vt:lpstr>Risk 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56</cp:revision>
  <cp:lastPrinted>2011-12-07T03:21:16Z</cp:lastPrinted>
  <dcterms:created xsi:type="dcterms:W3CDTF">2011-11-28T23:03:13Z</dcterms:created>
  <dcterms:modified xsi:type="dcterms:W3CDTF">2012-03-07T18:54:15Z</dcterms:modified>
</cp:coreProperties>
</file>