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6" r:id="rId4"/>
    <p:sldId id="258" r:id="rId5"/>
    <p:sldId id="259" r:id="rId6"/>
    <p:sldId id="260" r:id="rId7"/>
    <p:sldId id="261" r:id="rId8"/>
    <p:sldId id="262" r:id="rId9"/>
    <p:sldId id="263" r:id="rId10"/>
    <p:sldId id="264" r:id="rId11"/>
    <p:sldId id="265" r:id="rId12"/>
    <p:sldId id="268"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9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B0CB41C-6AE0-4ABF-8C7E-32B67C02A556}" type="datetimeFigureOut">
              <a:rPr lang="en-US" smtClean="0"/>
              <a:pPr/>
              <a:t>1/18/2013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028254D-40DB-4129-8E2E-27E6ED6E4B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0CB41C-6AE0-4ABF-8C7E-32B67C02A556}"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254D-40DB-4129-8E2E-27E6ED6E4B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0CB41C-6AE0-4ABF-8C7E-32B67C02A556}"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254D-40DB-4129-8E2E-27E6ED6E4B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0CB41C-6AE0-4ABF-8C7E-32B67C02A556}"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254D-40DB-4129-8E2E-27E6ED6E4BB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B0CB41C-6AE0-4ABF-8C7E-32B67C02A556}"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28254D-40DB-4129-8E2E-27E6ED6E4B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0CB41C-6AE0-4ABF-8C7E-32B67C02A556}" type="datetimeFigureOut">
              <a:rPr lang="en-US" smtClean="0"/>
              <a:pPr/>
              <a:t>1/18/2013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28254D-40DB-4129-8E2E-27E6ED6E4B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B0CB41C-6AE0-4ABF-8C7E-32B67C02A556}" type="datetimeFigureOut">
              <a:rPr lang="en-US" smtClean="0"/>
              <a:pPr/>
              <a:t>1/18/2013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28254D-40DB-4129-8E2E-27E6ED6E4BB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B0CB41C-6AE0-4ABF-8C7E-32B67C02A556}" type="datetimeFigureOut">
              <a:rPr lang="en-US" smtClean="0"/>
              <a:pPr/>
              <a:t>1/18/2013</a:t>
            </a:fld>
            <a:endParaRPr lang="en-US"/>
          </a:p>
        </p:txBody>
      </p:sp>
      <p:sp>
        <p:nvSpPr>
          <p:cNvPr id="8" name="Slide Number Placeholder 7"/>
          <p:cNvSpPr>
            <a:spLocks noGrp="1"/>
          </p:cNvSpPr>
          <p:nvPr>
            <p:ph type="sldNum" sz="quarter" idx="11"/>
          </p:nvPr>
        </p:nvSpPr>
        <p:spPr/>
        <p:txBody>
          <a:bodyPr/>
          <a:lstStyle/>
          <a:p>
            <a:fld id="{5028254D-40DB-4129-8E2E-27E6ED6E4BB3}"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0CB41C-6AE0-4ABF-8C7E-32B67C02A556}" type="datetimeFigureOut">
              <a:rPr lang="en-US" smtClean="0"/>
              <a:pPr/>
              <a:t>1/18/2013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28254D-40DB-4129-8E2E-27E6ED6E4B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0CB41C-6AE0-4ABF-8C7E-32B67C02A556}" type="datetimeFigureOut">
              <a:rPr lang="en-US" smtClean="0"/>
              <a:pPr/>
              <a:t>1/18/2013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028254D-40DB-4129-8E2E-27E6ED6E4BB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B0CB41C-6AE0-4ABF-8C7E-32B67C02A556}" type="datetimeFigureOut">
              <a:rPr lang="en-US" smtClean="0"/>
              <a:pPr/>
              <a:t>1/18/2013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28254D-40DB-4129-8E2E-27E6ED6E4BB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B0CB41C-6AE0-4ABF-8C7E-32B67C02A556}" type="datetimeFigureOut">
              <a:rPr lang="en-US" smtClean="0"/>
              <a:pPr/>
              <a:t>1/18/2013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028254D-40DB-4129-8E2E-27E6ED6E4BB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0"/>
            <a:ext cx="7772400" cy="1470025"/>
          </a:xfrm>
        </p:spPr>
        <p:txBody>
          <a:bodyPr>
            <a:normAutofit fontScale="90000"/>
          </a:bodyPr>
          <a:lstStyle/>
          <a:p>
            <a:r>
              <a:rPr lang="en-US" dirty="0" smtClean="0">
                <a:latin typeface="Times New Roman" pitchFamily="18" charset="0"/>
                <a:cs typeface="Times New Roman" pitchFamily="18" charset="0"/>
              </a:rPr>
              <a:t>Arduino based gesture recognition system to bridge the gap between the hearing and non-hearing world.</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685800" y="3048000"/>
            <a:ext cx="7848600" cy="3200400"/>
          </a:xfrm>
        </p:spPr>
        <p:txBody>
          <a:bodyPr>
            <a:normAutofit/>
          </a:bodyPr>
          <a:lstStyle/>
          <a:p>
            <a:pPr algn="just"/>
            <a:r>
              <a:rPr lang="en-US" sz="2000" b="1" dirty="0" smtClean="0">
                <a:solidFill>
                  <a:schemeClr val="tx1"/>
                </a:solidFill>
                <a:latin typeface="Times New Roman" pitchFamily="18" charset="0"/>
                <a:cs typeface="Times New Roman" pitchFamily="18" charset="0"/>
              </a:rPr>
              <a:t>		Giri.K.R 			[4jn08ec016]</a:t>
            </a:r>
          </a:p>
          <a:p>
            <a:pPr algn="just"/>
            <a:r>
              <a:rPr lang="en-US" sz="2000" b="1" dirty="0" smtClean="0">
                <a:solidFill>
                  <a:schemeClr val="tx1"/>
                </a:solidFill>
                <a:latin typeface="Times New Roman" pitchFamily="18" charset="0"/>
                <a:cs typeface="Times New Roman" pitchFamily="18" charset="0"/>
              </a:rPr>
              <a:t>		Harish.Kenchangowdar	</a:t>
            </a:r>
            <a:r>
              <a:rPr lang="en-US" sz="2000" b="1" dirty="0" smtClean="0">
                <a:solidFill>
                  <a:schemeClr val="tx1"/>
                </a:solidFill>
                <a:latin typeface="Times New Roman" pitchFamily="18" charset="0"/>
                <a:cs typeface="Times New Roman" pitchFamily="18" charset="0"/>
              </a:rPr>
              <a:t>	[</a:t>
            </a:r>
            <a:r>
              <a:rPr lang="en-US" sz="2000" b="1" dirty="0" smtClean="0">
                <a:solidFill>
                  <a:schemeClr val="tx1"/>
                </a:solidFill>
                <a:latin typeface="Times New Roman" pitchFamily="18" charset="0"/>
                <a:cs typeface="Times New Roman" pitchFamily="18" charset="0"/>
              </a:rPr>
              <a:t>4jn10ec401]</a:t>
            </a:r>
          </a:p>
          <a:p>
            <a:pPr algn="just"/>
            <a:r>
              <a:rPr lang="en-US" sz="2000" b="1" dirty="0" smtClean="0">
                <a:solidFill>
                  <a:schemeClr val="tx1"/>
                </a:solidFill>
                <a:latin typeface="Times New Roman" pitchFamily="18" charset="0"/>
                <a:cs typeface="Times New Roman" pitchFamily="18" charset="0"/>
              </a:rPr>
              <a:t>		Sandesh.S			[4jn08ec043]</a:t>
            </a:r>
          </a:p>
          <a:p>
            <a:pPr algn="just"/>
            <a:r>
              <a:rPr lang="en-US" sz="2000" b="1" dirty="0" smtClean="0">
                <a:solidFill>
                  <a:schemeClr val="tx1"/>
                </a:solidFill>
                <a:latin typeface="Times New Roman" pitchFamily="18" charset="0"/>
                <a:cs typeface="Times New Roman" pitchFamily="18" charset="0"/>
              </a:rPr>
              <a:t>		Mahabusaheb.P		</a:t>
            </a:r>
            <a:r>
              <a:rPr lang="en-US" sz="2000" b="1" dirty="0" smtClean="0">
                <a:solidFill>
                  <a:schemeClr val="tx1"/>
                </a:solidFill>
                <a:latin typeface="Times New Roman" pitchFamily="18" charset="0"/>
                <a:cs typeface="Times New Roman" pitchFamily="18" charset="0"/>
              </a:rPr>
              <a:t>	[</a:t>
            </a:r>
            <a:r>
              <a:rPr lang="en-US" sz="2000" b="1" dirty="0" smtClean="0">
                <a:solidFill>
                  <a:schemeClr val="tx1"/>
                </a:solidFill>
                <a:latin typeface="Times New Roman" pitchFamily="18" charset="0"/>
                <a:cs typeface="Times New Roman" pitchFamily="18" charset="0"/>
              </a:rPr>
              <a:t>4jn09ec040]</a:t>
            </a:r>
          </a:p>
          <a:p>
            <a:pPr algn="l"/>
            <a:endParaRPr lang="en-US" sz="20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If time permits…..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The gesture of alphabets will be implemented.</a:t>
            </a:r>
          </a:p>
          <a:p>
            <a:pPr>
              <a:buNone/>
            </a:pPr>
            <a:endParaRPr lang="en-US" dirty="0">
              <a:latin typeface="Times New Roman" pitchFamily="18" charset="0"/>
              <a:cs typeface="Times New Roman" pitchFamily="18" charset="0"/>
            </a:endParaRPr>
          </a:p>
        </p:txBody>
      </p:sp>
      <p:pic>
        <p:nvPicPr>
          <p:cNvPr id="4" name="Picture 3" descr="hand sign alphabets.png"/>
          <p:cNvPicPr>
            <a:picLocks noChangeAspect="1"/>
          </p:cNvPicPr>
          <p:nvPr/>
        </p:nvPicPr>
        <p:blipFill>
          <a:blip r:embed="rId2" cstate="print"/>
          <a:stretch>
            <a:fillRect/>
          </a:stretch>
        </p:blipFill>
        <p:spPr>
          <a:xfrm>
            <a:off x="609600" y="2590800"/>
            <a:ext cx="7848600" cy="38862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Future applications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Using this concept the dumb people can communicate efficiently through android cell phones.</a:t>
            </a:r>
          </a:p>
          <a:p>
            <a:r>
              <a:rPr lang="en-US" dirty="0" smtClean="0">
                <a:latin typeface="Times New Roman" pitchFamily="18" charset="0"/>
                <a:cs typeface="Times New Roman" pitchFamily="18" charset="0"/>
              </a:rPr>
              <a:t>Can control home appliances.</a:t>
            </a:r>
          </a:p>
          <a:p>
            <a:pPr>
              <a:buNone/>
            </a:pP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Bibliography </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Arduino blog.</a:t>
            </a:r>
          </a:p>
          <a:p>
            <a:r>
              <a:rPr lang="en-US" dirty="0" smtClean="0">
                <a:latin typeface="Times New Roman" pitchFamily="18" charset="0"/>
                <a:cs typeface="Times New Roman" pitchFamily="18" charset="0"/>
              </a:rPr>
              <a:t>IEEE   conference   on   Intelligent   Transportation Systems, 2004. Recognition of arm gestures using multiple orientation sensors: gesture classification.</a:t>
            </a:r>
          </a:p>
          <a:p>
            <a:r>
              <a:rPr lang="en-US" dirty="0" smtClean="0">
                <a:latin typeface="Times New Roman" pitchFamily="18" charset="0"/>
                <a:cs typeface="Times New Roman" pitchFamily="18" charset="0"/>
              </a:rPr>
              <a:t>Arduino basics blog.</a:t>
            </a: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077200" cy="5440363"/>
          </a:xfrm>
        </p:spPr>
        <p:txBody>
          <a:bodyPr/>
          <a:lstStyle/>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r>
              <a:rPr lang="en-US" sz="5400" dirty="0" smtClean="0">
                <a:solidFill>
                  <a:srgbClr val="0070C0"/>
                </a:solidFill>
                <a:latin typeface="Times New Roman" pitchFamily="18" charset="0"/>
                <a:cs typeface="Times New Roman" pitchFamily="18" charset="0"/>
              </a:rPr>
              <a:t>Thank You</a:t>
            </a:r>
            <a:endParaRPr lang="en-US" sz="54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r>
              <a:rPr lang="en-US" sz="2800" dirty="0" smtClean="0">
                <a:latin typeface="Times New Roman" pitchFamily="18" charset="0"/>
                <a:cs typeface="Times New Roman" pitchFamily="18" charset="0"/>
              </a:rPr>
              <a:t>“Speech” and “gestures” are the expressions, which are mostly used in communication between human beings. Learning of their  use  begins  with  the  first  years  of  life.</a:t>
            </a:r>
          </a:p>
          <a:p>
            <a:r>
              <a:rPr lang="en-US" sz="2800" dirty="0" smtClean="0">
                <a:latin typeface="Times New Roman" pitchFamily="18" charset="0"/>
                <a:cs typeface="Times New Roman" pitchFamily="18" charset="0"/>
              </a:rPr>
              <a:t>In  human  communication,  the  use  of  speech  and  gestures  is  completely coordinated. </a:t>
            </a:r>
          </a:p>
          <a:p>
            <a:r>
              <a:rPr lang="en-US" sz="2800" dirty="0" smtClean="0">
                <a:latin typeface="Times New Roman" pitchFamily="18" charset="0"/>
                <a:cs typeface="Times New Roman" pitchFamily="18" charset="0"/>
              </a:rPr>
              <a:t>Machine gesture and sign language recognition is about recognition of gestures and sign language using gloves.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90600"/>
            <a:ext cx="7467600" cy="5211763"/>
          </a:xfrm>
        </p:spPr>
        <p:txBody>
          <a:bodyPr/>
          <a:lstStyle/>
          <a:p>
            <a:r>
              <a:rPr lang="en-US" dirty="0" smtClean="0">
                <a:latin typeface="Times New Roman" pitchFamily="18" charset="0"/>
                <a:cs typeface="Times New Roman" pitchFamily="18" charset="0"/>
              </a:rPr>
              <a:t>A number of hardware techniques are used for gathering information about body positioning; typically either image-based (using cameras, moving lights etc) or device-based (using instrumented gloves, position trackers etc.), although hybrids are beginning to come about.</a:t>
            </a:r>
          </a:p>
          <a:p>
            <a:r>
              <a:rPr lang="en-US" dirty="0" smtClean="0">
                <a:latin typeface="Times New Roman" pitchFamily="18" charset="0"/>
                <a:cs typeface="Times New Roman" pitchFamily="18" charset="0"/>
              </a:rPr>
              <a:t>We are going to implement this project with the help of instrumented glove and Arduino.</a:t>
            </a: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85800"/>
            <a:ext cx="7467600" cy="4525963"/>
          </a:xfrm>
        </p:spPr>
        <p:txBody>
          <a:bodyPr>
            <a:normAutofit/>
          </a:bodyPr>
          <a:lstStyle/>
          <a:p>
            <a:r>
              <a:rPr lang="en-US" sz="2400" dirty="0" smtClean="0">
                <a:latin typeface="Times New Roman" pitchFamily="18" charset="0"/>
                <a:cs typeface="Times New Roman" pitchFamily="18" charset="0"/>
              </a:rPr>
              <a:t>However, getting the data is only the first step. The next step, that of recognizing the sign or gesture once it has been captured is much more challenging, especially in a continuous stream. In fact currently, this is the focus of our project. </a:t>
            </a:r>
          </a:p>
          <a:p>
            <a:r>
              <a:rPr lang="en-US" sz="2400" dirty="0" smtClean="0">
                <a:latin typeface="Times New Roman" pitchFamily="18" charset="0"/>
                <a:cs typeface="Times New Roman" pitchFamily="18" charset="0"/>
              </a:rPr>
              <a:t>We are implementing this project to help the dumb people to communicate with normal people.</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Functional Block Diagram</a:t>
            </a:r>
            <a:endParaRPr lang="en-US" b="1" dirty="0">
              <a:latin typeface="Times New Roman" pitchFamily="18" charset="0"/>
              <a:cs typeface="Times New Roman" pitchFamily="18" charset="0"/>
            </a:endParaRPr>
          </a:p>
        </p:txBody>
      </p:sp>
      <p:pic>
        <p:nvPicPr>
          <p:cNvPr id="6" name="Content Placeholder 5" descr="123.png"/>
          <p:cNvPicPr>
            <a:picLocks noGrp="1" noChangeAspect="1"/>
          </p:cNvPicPr>
          <p:nvPr>
            <p:ph idx="1"/>
          </p:nvPr>
        </p:nvPicPr>
        <p:blipFill>
          <a:blip r:embed="rId2" cstate="print"/>
          <a:stretch>
            <a:fillRect/>
          </a:stretch>
        </p:blipFill>
        <p:spPr>
          <a:xfrm>
            <a:off x="533400" y="1600200"/>
            <a:ext cx="7924799" cy="47244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7467600" cy="5592763"/>
          </a:xfrm>
        </p:spPr>
        <p:txBody>
          <a:bodyPr/>
          <a:lstStyle/>
          <a:p>
            <a:r>
              <a:rPr lang="en-US" dirty="0" smtClean="0">
                <a:latin typeface="Times New Roman" pitchFamily="18" charset="0"/>
                <a:cs typeface="Times New Roman" pitchFamily="18" charset="0"/>
              </a:rPr>
              <a:t>The  system  aims  at  bridging communication  gaps  between  the  deaf  community and other people. When fully operational the system will  help  in  minimizing  communication  gaps,  easier collaboration  and  will  also  enable  sharing  of  ideas and experiences.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Implementation using glove</a:t>
            </a:r>
            <a:endParaRPr lang="en-US" b="1" dirty="0">
              <a:latin typeface="Times New Roman" pitchFamily="18" charset="0"/>
              <a:cs typeface="Times New Roman" pitchFamily="18" charset="0"/>
            </a:endParaRPr>
          </a:p>
        </p:txBody>
      </p:sp>
      <p:pic>
        <p:nvPicPr>
          <p:cNvPr id="4" name="Content Placeholder 3" descr="glove.jpeg"/>
          <p:cNvPicPr>
            <a:picLocks noGrp="1" noChangeAspect="1"/>
          </p:cNvPicPr>
          <p:nvPr>
            <p:ph idx="1"/>
          </p:nvPr>
        </p:nvPicPr>
        <p:blipFill>
          <a:blip r:embed="rId2" cstate="print"/>
          <a:stretch>
            <a:fillRect/>
          </a:stretch>
        </p:blipFill>
        <p:spPr>
          <a:xfrm>
            <a:off x="609600" y="1447801"/>
            <a:ext cx="7924800" cy="47244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001000" cy="5715000"/>
          </a:xfrm>
        </p:spPr>
        <p:txBody>
          <a:bodyPr/>
          <a:lstStyle/>
          <a:p>
            <a:r>
              <a:rPr lang="en-US" dirty="0" smtClean="0">
                <a:latin typeface="Times New Roman" pitchFamily="18" charset="0"/>
                <a:cs typeface="Times New Roman" pitchFamily="18" charset="0"/>
              </a:rPr>
              <a:t>The data is analyzed from an instrumented data glove for use in recognition of some signs and gestures.  A system  is  developed  for  recognizing  these  signs  and their  conversion  into  text. </a:t>
            </a:r>
          </a:p>
          <a:p>
            <a:r>
              <a:rPr lang="en-US" dirty="0" smtClean="0">
                <a:latin typeface="Times New Roman" pitchFamily="18" charset="0"/>
                <a:cs typeface="Times New Roman" pitchFamily="18" charset="0"/>
              </a:rPr>
              <a:t>The input from the flex sensors is given to the analog input of the Arduino board.</a:t>
            </a:r>
          </a:p>
          <a:p>
            <a:r>
              <a:rPr lang="en-US" dirty="0" smtClean="0">
                <a:latin typeface="Times New Roman" pitchFamily="18" charset="0"/>
                <a:cs typeface="Times New Roman" pitchFamily="18" charset="0"/>
              </a:rPr>
              <a:t>The atmega8 process the analog inputs and converts it into digital form, which will be displayed on the monitor / </a:t>
            </a:r>
            <a:r>
              <a:rPr lang="en-US" dirty="0" err="1" smtClean="0">
                <a:latin typeface="Times New Roman" pitchFamily="18" charset="0"/>
                <a:cs typeface="Times New Roman" pitchFamily="18" charset="0"/>
              </a:rPr>
              <a:t>lcd</a:t>
            </a:r>
            <a:r>
              <a:rPr lang="en-US" dirty="0" smtClean="0">
                <a:latin typeface="Times New Roman" pitchFamily="18" charset="0"/>
                <a:cs typeface="Times New Roman" pitchFamily="18" charset="0"/>
              </a:rPr>
              <a:t> display.</a:t>
            </a: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077200" cy="5516563"/>
          </a:xfrm>
        </p:spPr>
        <p:txBody>
          <a:bodyPr/>
          <a:lstStyle/>
          <a:p>
            <a:r>
              <a:rPr lang="en-US" dirty="0" smtClean="0">
                <a:latin typeface="Times New Roman" pitchFamily="18" charset="0"/>
                <a:cs typeface="Times New Roman" pitchFamily="18" charset="0"/>
              </a:rPr>
              <a:t>The following gesture will be displayed in our project.</a:t>
            </a:r>
          </a:p>
          <a:p>
            <a:pPr>
              <a:buNone/>
            </a:pPr>
            <a:endParaRPr lang="en-US" dirty="0">
              <a:latin typeface="Times New Roman" pitchFamily="18" charset="0"/>
              <a:cs typeface="Times New Roman" pitchFamily="18" charset="0"/>
            </a:endParaRPr>
          </a:p>
        </p:txBody>
      </p:sp>
      <p:pic>
        <p:nvPicPr>
          <p:cNvPr id="4" name="Picture 3" descr="hand sign.png"/>
          <p:cNvPicPr>
            <a:picLocks noChangeAspect="1"/>
          </p:cNvPicPr>
          <p:nvPr/>
        </p:nvPicPr>
        <p:blipFill>
          <a:blip r:embed="rId2" cstate="print"/>
          <a:stretch>
            <a:fillRect/>
          </a:stretch>
        </p:blipFill>
        <p:spPr>
          <a:xfrm>
            <a:off x="457200" y="2057400"/>
            <a:ext cx="8153400" cy="259079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227</TotalTime>
  <Words>401</Words>
  <Application>Microsoft Office PowerPoint</Application>
  <PresentationFormat>On-screen Show (4:3)</PresentationFormat>
  <Paragraphs>35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Technic</vt:lpstr>
      <vt:lpstr>Arduino based gesture recognition system to bridge the gap between the hearing and non-hearing world.</vt:lpstr>
      <vt:lpstr>Introduction</vt:lpstr>
      <vt:lpstr>Slide 3</vt:lpstr>
      <vt:lpstr>Slide 4</vt:lpstr>
      <vt:lpstr>Functional Block Diagram</vt:lpstr>
      <vt:lpstr>Slide 6</vt:lpstr>
      <vt:lpstr>Implementation using glove</vt:lpstr>
      <vt:lpstr>Slide 8</vt:lpstr>
      <vt:lpstr>Slide 9</vt:lpstr>
      <vt:lpstr>If time permits…..</vt:lpstr>
      <vt:lpstr>Future applications</vt:lpstr>
      <vt:lpstr>Bibliography </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Aurdino based gesture recognition system to bridge the gap between the hearing and non-hearing world.</dc:title>
  <dc:creator>Giri Karnal</dc:creator>
  <cp:lastModifiedBy>Giri Karnal</cp:lastModifiedBy>
  <cp:revision>39</cp:revision>
  <dcterms:created xsi:type="dcterms:W3CDTF">2013-01-17T11:54:59Z</dcterms:created>
  <dcterms:modified xsi:type="dcterms:W3CDTF">2013-01-18T03:58:46Z</dcterms:modified>
</cp:coreProperties>
</file>